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57" r:id="rId3"/>
    <p:sldId id="261" r:id="rId4"/>
    <p:sldId id="266" r:id="rId5"/>
    <p:sldId id="267" r:id="rId6"/>
    <p:sldId id="270" r:id="rId7"/>
    <p:sldId id="268" r:id="rId8"/>
    <p:sldId id="269" r:id="rId9"/>
    <p:sldId id="288" r:id="rId10"/>
    <p:sldId id="289" r:id="rId11"/>
    <p:sldId id="272" r:id="rId12"/>
    <p:sldId id="291" r:id="rId13"/>
    <p:sldId id="293" r:id="rId14"/>
    <p:sldId id="29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01C97D97-A676-1B4C-B349-365537EFA91D}">
          <p14:sldIdLst>
            <p14:sldId id="258"/>
          </p14:sldIdLst>
        </p14:section>
        <p14:section name="Photo policy" id="{2E18E3D5-A528-454C-9B25-C87335D2B254}">
          <p14:sldIdLst>
            <p14:sldId id="257"/>
          </p14:sldIdLst>
        </p14:section>
        <p14:section name="1st photo" id="{B6E35A71-00C8-7C4B-B640-B0EE8E47FE21}">
          <p14:sldIdLst>
            <p14:sldId id="261"/>
            <p14:sldId id="266"/>
            <p14:sldId id="267"/>
            <p14:sldId id="270"/>
            <p14:sldId id="268"/>
            <p14:sldId id="269"/>
          </p14:sldIdLst>
        </p14:section>
        <p14:section name="2nd photo" id="{609CC1BE-1C4A-5944-BA69-D7CDA368DDE6}">
          <p14:sldIdLst>
            <p14:sldId id="288"/>
          </p14:sldIdLst>
        </p14:section>
        <p14:section name="Spring sem" id="{4F6D3BDF-E700-9C4B-8BB3-3293633216B4}">
          <p14:sldIdLst>
            <p14:sldId id="289"/>
            <p14:sldId id="272"/>
          </p14:sldIdLst>
        </p14:section>
        <p14:section name="Winter sem" id="{6186BA53-9558-6C47-A1D1-0461795B51AC}">
          <p14:sldIdLst>
            <p14:sldId id="291"/>
            <p14:sldId id="293"/>
          </p14:sldIdLst>
        </p14:section>
        <p14:section name="Deadlines" id="{F446B179-E60D-FF4D-8F9E-F541F765407F}">
          <p14:sldIdLst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4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jpeg>
</file>

<file path=ppt/media/image11.png>
</file>

<file path=ppt/media/image12.jpg>
</file>

<file path=ppt/media/image13.jpeg>
</file>

<file path=ppt/media/image14.jpeg>
</file>

<file path=ppt/media/image15.jpeg>
</file>

<file path=ppt/media/image2.jpg>
</file>

<file path=ppt/media/image3.jpeg>
</file>

<file path=ppt/media/image4.png>
</file>

<file path=ppt/media/image5.jpe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54367-E7ED-EA4E-B4F8-4389AD05526F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FAE1E8-E5E2-024D-8132-7AE5740EBF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207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A56B-C689-A951-2CD0-A031D3420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7FBDF-E1FF-D716-30F6-47C5FFCBE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1B0A9-BC02-FA6A-EC86-D672CF60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A937-19DF-4C46-B8AF-8FF261197C18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47689-1CA0-8BD0-49AA-B49C74530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4FBFD-6E52-7346-28F2-A5D3756E1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88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39D45-D082-00FD-FD40-3892BF0FE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78E17-B104-02A3-81D0-7940CC23A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AAA09-B47D-4364-A8F3-68A0963D9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8D8FE-8987-384D-A42D-384D41EA23BC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12480-CE1A-29B9-5AB7-C5BE0541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6BA29-5C17-37C3-A5D3-191E4D68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298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85FE3-8502-7931-76B4-DB360ED218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3A1359-D762-32DB-50A5-78063BA90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63FEF-4A43-2EF7-83E0-D04E13E0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17BBE-A5D3-3141-B3B4-7B90795EF981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B2F99-6D4A-EE7E-8263-ABEFDCBE6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397D4-BA3F-8472-6B99-48E4F7C1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631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030D3-D471-4831-284D-45909A40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3B50E-FB6E-2DA0-41DE-7D0030B1B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1AA6D-0866-5516-A914-72335E9CF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F5C8-A8FF-4C4B-896B-4DA6718B2063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6C991-9EDD-F77C-6E99-FD9630877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BF3C9-DC67-B453-38A6-8D805F11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106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84C22-D0FE-B993-F0D0-B53204FBF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A60D1-32B2-C629-7221-EE03DFF1D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BFA29-936E-CBFC-E3DF-48F3EE6DE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735FC-075F-EC4C-B6A0-058E8E8DEFCE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245D9-4658-7488-5139-17F47090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78F9E-F1DF-DF98-6EEC-2BB41477B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3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6B4D-2811-47AB-9201-71CE7D79E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DD7CF-8E2F-3462-B3E5-CE07ADDD18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2B94C-0C0C-5042-ED76-04527BC78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A5B51-49F8-7A83-ECD6-C08F5E1FB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D094-7032-8C4E-AD8C-A3B096E975A9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9BED2-4815-4F5B-795D-1DA241695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F24BD-BDE6-061D-3320-6F22C164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17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289C-77C0-C708-E714-ED0D8D455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F9A10-9EBE-5F6D-9E3C-8B906B523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BF548-F1E5-9089-972F-6DE85D7A3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68F3C-9A12-C642-741D-3CEF8884F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46AFB9-C6A0-3F3A-90C8-7CE0E693DD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7EA3BE-1BA1-0D4E-CD13-0CE520C52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378F8-BA18-9546-9928-0576EE9A146F}" type="datetime1">
              <a:rPr lang="en-SG" smtClean="0"/>
              <a:t>1/6/22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4D46C2-7CDC-2270-A4E6-0AB2640B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C3CE3A-0008-7E33-20B6-64A279D20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61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B16E6-D16D-14CC-0E7C-3E0DBA19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A5FEB-C2A3-78AF-0589-AC455280A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99C8-0C0E-144C-A6DD-139B1CFB6D1E}" type="datetime1">
              <a:rPr lang="en-SG" smtClean="0"/>
              <a:t>1/6/22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6D6535-C3E5-C229-ED42-D098A44BE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F563F-1895-E754-6375-AFB0DD3E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281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B27AA6-477A-57AE-E921-23EDACFC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69ABC-3DF2-D049-8984-1EEB70051817}" type="datetime1">
              <a:rPr lang="en-SG" smtClean="0"/>
              <a:t>1/6/22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C2070A-C88F-C262-19FF-B233E00A3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903B9-937F-3E64-58A6-F4342B4DF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545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EE593-02D9-C542-1EA0-390245E09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C221A-B0EC-C888-9EBA-50685994A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21063-986A-A4E3-AFF8-028225754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1C51D-F893-EB91-8C30-88FEAAA45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0F82E-A06B-2B4C-8991-C6912D2B3ADF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ADCD9-2CB2-8E47-5021-01D533C5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274A6-9B3F-893B-3AA1-435C255D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06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3AFA-CD4C-E726-0D25-690D663A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AD2847-CBEE-6918-6A57-731BAEB2E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CBCF29-CDFD-F3F4-EA5B-CD0EB272A1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6ABBF-7557-03BA-6BC5-CA702ADE5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EC32E-41EF-2F45-AD79-BACD32612E20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1DFB3-75E2-0B0E-564C-D3EF00E4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FE9DE-12E1-3C6A-62C2-1D64B5837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8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C24742-8168-0B1C-4F12-0FC4EF34B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3E2E4-8008-0922-0CE4-A071C5923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66CCD-833B-C2D5-B62C-7C1141948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09B76-1786-E54F-BC7B-E11165B35709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5D897-5F66-A7B0-604D-DB8D914B3D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28248-CC18-3828-A2F5-01DB0FAB8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55BE0-002F-D742-9E82-A20EAD3AF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062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treet with snow on the ground and buildings on the side&#10;&#10;Description automatically generated with low confidence">
            <a:extLst>
              <a:ext uri="{FF2B5EF4-FFF2-40B4-BE49-F238E27FC236}">
                <a16:creationId xmlns:a16="http://schemas.microsoft.com/office/drawing/2014/main" id="{ABD4293F-F57A-CDA6-96CE-819963CBC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9" r="75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F8C4B6-0728-CB72-8873-21D4B97D0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2911" y="3289737"/>
            <a:ext cx="4330261" cy="1834056"/>
          </a:xfrm>
        </p:spPr>
        <p:txBody>
          <a:bodyPr>
            <a:normAutofit fontScale="90000"/>
          </a:bodyPr>
          <a:lstStyle/>
          <a:p>
            <a:r>
              <a:rPr lang="en-GB" sz="4000" dirty="0"/>
              <a:t>Astronomy 100/1 Lab</a:t>
            </a:r>
            <a:br>
              <a:rPr lang="en-GB" sz="4000" dirty="0"/>
            </a:br>
            <a:r>
              <a:rPr lang="en-GB" sz="4000" dirty="0"/>
              <a:t>Sunset Photo Project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06B89F-FAA6-2128-D96B-D5EF2B443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GB" sz="2000" dirty="0"/>
              <a:t>[Spring/Fall] 202[x]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8B6A15-9C60-E030-4490-2E3C3992B1C2}"/>
              </a:ext>
            </a:extLst>
          </p:cNvPr>
          <p:cNvSpPr txBox="1"/>
          <p:nvPr/>
        </p:nvSpPr>
        <p:spPr>
          <a:xfrm>
            <a:off x="0" y="6150114"/>
            <a:ext cx="1450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Yvonne Ban</a:t>
            </a:r>
          </a:p>
          <a:p>
            <a:r>
              <a:rPr lang="en-US" sz="1000" dirty="0">
                <a:solidFill>
                  <a:schemeClr val="bg1"/>
                </a:solidFill>
              </a:rPr>
              <a:t>UMass Amherst</a:t>
            </a:r>
          </a:p>
          <a:p>
            <a:r>
              <a:rPr lang="en-US" sz="1000" dirty="0">
                <a:solidFill>
                  <a:schemeClr val="bg1"/>
                </a:solidFill>
              </a:rPr>
              <a:t>Amherst, Massachusetts</a:t>
            </a:r>
          </a:p>
          <a:p>
            <a:r>
              <a:rPr lang="en-US" sz="1000" dirty="0">
                <a:solidFill>
                  <a:schemeClr val="bg1"/>
                </a:solidFill>
              </a:rPr>
              <a:t>22 Dec 2020</a:t>
            </a:r>
          </a:p>
        </p:txBody>
      </p:sp>
    </p:spTree>
    <p:extLst>
      <p:ext uri="{BB962C8B-B14F-4D97-AF65-F5344CB8AC3E}">
        <p14:creationId xmlns:p14="http://schemas.microsoft.com/office/powerpoint/2010/main" val="3431598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52B6C-D337-6444-ABFC-A584C8941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Sunset project: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DFE78-9729-8B41-9EFC-16E40AE92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7" y="1690688"/>
            <a:ext cx="11277600" cy="465675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need </a:t>
            </a:r>
            <a:r>
              <a:rPr lang="en-GB" b="1" dirty="0"/>
              <a:t>2</a:t>
            </a:r>
            <a:r>
              <a:rPr lang="en-GB" dirty="0"/>
              <a:t> follow-up sunset pictures </a:t>
            </a:r>
            <a:r>
              <a:rPr lang="en-GB" b="1" dirty="0"/>
              <a:t>after</a:t>
            </a:r>
            <a:r>
              <a:rPr lang="en-GB" dirty="0"/>
              <a:t> your first one.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2</a:t>
            </a:r>
            <a:r>
              <a:rPr lang="en-GB" b="1" baseline="30000" dirty="0"/>
              <a:t>nd</a:t>
            </a:r>
            <a:r>
              <a:rPr lang="en-GB" dirty="0"/>
              <a:t> photo should be </a:t>
            </a:r>
            <a:r>
              <a:rPr lang="en-GB" b="1" dirty="0"/>
              <a:t>at least 1 week</a:t>
            </a:r>
            <a:r>
              <a:rPr lang="en-GB" dirty="0"/>
              <a:t> after your first.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3</a:t>
            </a:r>
            <a:r>
              <a:rPr lang="en-GB" b="1" baseline="30000" dirty="0"/>
              <a:t>rd</a:t>
            </a:r>
            <a:r>
              <a:rPr lang="en-GB" b="1" dirty="0"/>
              <a:t> </a:t>
            </a:r>
            <a:r>
              <a:rPr lang="en-GB" dirty="0"/>
              <a:t>photo should be </a:t>
            </a:r>
            <a:r>
              <a:rPr lang="en-GB" b="1" dirty="0"/>
              <a:t>at least 4 weeks</a:t>
            </a:r>
            <a:r>
              <a:rPr lang="en-GB" dirty="0"/>
              <a:t> after your </a:t>
            </a:r>
            <a:r>
              <a:rPr lang="en-GB" b="1" dirty="0"/>
              <a:t>first AND at least 1 week </a:t>
            </a:r>
            <a:r>
              <a:rPr lang="en-GB" dirty="0"/>
              <a:t>after your </a:t>
            </a:r>
            <a:r>
              <a:rPr lang="en-GB" b="1" dirty="0"/>
              <a:t>second</a:t>
            </a:r>
            <a:r>
              <a:rPr lang="en-GB" dirty="0"/>
              <a:t>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will also need to submit </a:t>
            </a:r>
            <a:r>
              <a:rPr lang="en-GB" i="1" dirty="0" err="1"/>
              <a:t>Stellarium</a:t>
            </a:r>
            <a:r>
              <a:rPr lang="en-GB" dirty="0"/>
              <a:t> screenshots of the </a:t>
            </a:r>
            <a:r>
              <a:rPr lang="en-GB" b="1" dirty="0"/>
              <a:t>Sun’s position</a:t>
            </a:r>
            <a:r>
              <a:rPr lang="en-GB" dirty="0"/>
              <a:t> at the </a:t>
            </a:r>
            <a:r>
              <a:rPr lang="en-GB" b="1" dirty="0"/>
              <a:t>same time and location</a:t>
            </a:r>
            <a:r>
              <a:rPr lang="en-GB" dirty="0"/>
              <a:t> of </a:t>
            </a:r>
            <a:r>
              <a:rPr lang="en-GB" b="1" dirty="0"/>
              <a:t>all</a:t>
            </a:r>
            <a:r>
              <a:rPr lang="en-GB" dirty="0"/>
              <a:t> your photos, and record the azimuth and elevation data.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After you turn in your pictures you will fill out a final report on Moodle: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about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comparing the Sun’s position in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predicting where the Sun will set on </a:t>
            </a:r>
            <a:r>
              <a:rPr lang="en-GB" b="1" dirty="0"/>
              <a:t>21 June</a:t>
            </a:r>
            <a:r>
              <a:rPr lang="en-GB" dirty="0"/>
              <a:t> (the summer solstice) on a picture.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If you are unable to get good sunset pictures, make sure to upload your attempts.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760CB-7766-EB47-A403-F4B0DAC1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886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Sunset Project – Final Report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CE58F7-6DE6-C160-5E53-40834E1C2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859695" cy="34107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Submit a marked-up picture showing </a:t>
            </a:r>
            <a:r>
              <a:rPr lang="en-GB" b="1" dirty="0"/>
              <a:t>how the Sun moved</a:t>
            </a:r>
            <a:r>
              <a:rPr lang="en-GB" dirty="0"/>
              <a:t> and how you expect it to shift to </a:t>
            </a:r>
            <a:r>
              <a:rPr lang="en-GB" b="1" dirty="0"/>
              <a:t>21 Jun</a:t>
            </a:r>
            <a:r>
              <a:rPr lang="en-GB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Compare it to your grid picture to show that the scale is about right.</a:t>
            </a:r>
          </a:p>
        </p:txBody>
      </p:sp>
      <p:pic>
        <p:nvPicPr>
          <p:cNvPr id="8" name="Picture 8" descr="Timeline&#10;&#10;Description automatically generated">
            <a:extLst>
              <a:ext uri="{FF2B5EF4-FFF2-40B4-BE49-F238E27FC236}">
                <a16:creationId xmlns:a16="http://schemas.microsoft.com/office/drawing/2014/main" id="{0408A7D2-03B6-2926-1939-EEA0BF1EA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2108664"/>
            <a:ext cx="6903720" cy="264067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 smtClean="0"/>
              <a:pPr>
                <a:spcAft>
                  <a:spcPts val="600"/>
                </a:spcAft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601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52B6C-D337-6444-ABFC-A584C8941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Sunset project: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DFE78-9729-8B41-9EFC-16E40AE92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7" y="1545260"/>
            <a:ext cx="11277600" cy="480218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need </a:t>
            </a:r>
            <a:r>
              <a:rPr lang="en-GB" b="1" dirty="0"/>
              <a:t>2</a:t>
            </a:r>
            <a:r>
              <a:rPr lang="en-GB" dirty="0"/>
              <a:t> follow-up sunset pictures </a:t>
            </a:r>
            <a:r>
              <a:rPr lang="en-GB" b="1" dirty="0"/>
              <a:t>after</a:t>
            </a:r>
            <a:r>
              <a:rPr lang="en-GB" dirty="0"/>
              <a:t> your first one.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2</a:t>
            </a:r>
            <a:r>
              <a:rPr lang="en-GB" b="1" baseline="30000" dirty="0"/>
              <a:t>nd</a:t>
            </a:r>
            <a:r>
              <a:rPr lang="en-GB" dirty="0"/>
              <a:t> photo should be </a:t>
            </a:r>
            <a:r>
              <a:rPr lang="en-GB" b="1" dirty="0"/>
              <a:t>at least 1 week</a:t>
            </a:r>
            <a:r>
              <a:rPr lang="en-GB" dirty="0"/>
              <a:t> after your first.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Your </a:t>
            </a:r>
            <a:r>
              <a:rPr lang="en-GB" b="1" dirty="0"/>
              <a:t>3</a:t>
            </a:r>
            <a:r>
              <a:rPr lang="en-GB" b="1" baseline="30000" dirty="0"/>
              <a:t>rd</a:t>
            </a:r>
            <a:r>
              <a:rPr lang="en-GB" b="1" dirty="0"/>
              <a:t> </a:t>
            </a:r>
            <a:r>
              <a:rPr lang="en-GB" dirty="0"/>
              <a:t>photo should be </a:t>
            </a:r>
            <a:r>
              <a:rPr lang="en-GB" b="1" dirty="0"/>
              <a:t>at least 4 weeks</a:t>
            </a:r>
            <a:r>
              <a:rPr lang="en-GB" dirty="0"/>
              <a:t> after your </a:t>
            </a:r>
            <a:r>
              <a:rPr lang="en-GB" b="1" dirty="0"/>
              <a:t>first AND at least 1 week </a:t>
            </a:r>
            <a:r>
              <a:rPr lang="en-GB" dirty="0"/>
              <a:t>after your </a:t>
            </a:r>
            <a:r>
              <a:rPr lang="en-GB" b="1" dirty="0"/>
              <a:t>second</a:t>
            </a:r>
            <a:r>
              <a:rPr lang="en-GB" dirty="0"/>
              <a:t>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will also need to submit </a:t>
            </a:r>
            <a:r>
              <a:rPr lang="en-GB" i="1" dirty="0" err="1"/>
              <a:t>Stellarium</a:t>
            </a:r>
            <a:r>
              <a:rPr lang="en-GB" dirty="0"/>
              <a:t> screenshots of the </a:t>
            </a:r>
            <a:r>
              <a:rPr lang="en-GB" b="1" dirty="0"/>
              <a:t>Sun’s position</a:t>
            </a:r>
            <a:r>
              <a:rPr lang="en-GB" dirty="0"/>
              <a:t> at the </a:t>
            </a:r>
            <a:r>
              <a:rPr lang="en-GB" b="1" dirty="0"/>
              <a:t>same time and location</a:t>
            </a:r>
            <a:r>
              <a:rPr lang="en-GB" dirty="0"/>
              <a:t> of </a:t>
            </a:r>
            <a:r>
              <a:rPr lang="en-GB" b="1" dirty="0"/>
              <a:t>all</a:t>
            </a:r>
            <a:r>
              <a:rPr lang="en-GB" dirty="0"/>
              <a:t> your photos, and record the azimuth and elevation data.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After you turn in your pictures you will fill out a final report on Moodle: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about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comparing the Sun’s position in your photos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GB" dirty="0"/>
              <a:t>predicting where the Sun will set on </a:t>
            </a:r>
            <a:r>
              <a:rPr lang="en-GB" b="1" dirty="0"/>
              <a:t>21 Dec</a:t>
            </a:r>
            <a:r>
              <a:rPr lang="en-GB" dirty="0"/>
              <a:t> (the winter solstice) on a picture.</a:t>
            </a:r>
            <a:endParaRPr lang="en-GB" dirty="0"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If you are unable to get good sunset pictures, make sure to upload your attempts.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760CB-7766-EB47-A403-F4B0DAC1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9D497-0EA1-E648-A3E1-C9259C3878D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7392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4FBCB1A-14A0-E319-6032-A7F9D3B74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516" y="2108664"/>
            <a:ext cx="6898500" cy="26406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200"/>
              <a:t>Sunset Project – Final Report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CE58F7-6DE6-C160-5E53-40834E1C2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859695" cy="341071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Submit a marked-up picture showing </a:t>
            </a:r>
            <a:r>
              <a:rPr lang="en-GB" b="1" dirty="0"/>
              <a:t>how the Sun moved</a:t>
            </a:r>
            <a:r>
              <a:rPr lang="en-GB" dirty="0"/>
              <a:t> and how you expect it to shift to </a:t>
            </a:r>
            <a:r>
              <a:rPr lang="en-GB" b="1" dirty="0"/>
              <a:t>21 Dec</a:t>
            </a:r>
            <a:r>
              <a:rPr lang="en-GB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Compare it to your grid picture to show that the scale is about right.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 smtClean="0"/>
              <a:pPr>
                <a:spcAft>
                  <a:spcPts val="600"/>
                </a:spcAft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981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A566F-81BE-474C-AA37-F6D25597E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800"/>
              <a:t>Tempus fugit…</a:t>
            </a:r>
          </a:p>
        </p:txBody>
      </p:sp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D7B9D661-301A-E24E-9C46-8380073A9F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86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6A765-3904-2C41-B479-4D44E4661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3600" dirty="0"/>
              <a:t>Sunset project deadline:</a:t>
            </a:r>
            <a:r>
              <a:rPr lang="en-GB" sz="3600" b="1" dirty="0"/>
              <a:t> Tue 19 Apr 2022</a:t>
            </a:r>
            <a:endParaRPr lang="en-GB" sz="3600" dirty="0"/>
          </a:p>
          <a:p>
            <a:r>
              <a:rPr lang="en-GB" sz="3600" dirty="0"/>
              <a:t>Moon extra credit project deadline: </a:t>
            </a:r>
            <a:r>
              <a:rPr lang="en-GB" sz="3600" b="1" dirty="0"/>
              <a:t>Wed 13 Apr 2022</a:t>
            </a:r>
            <a:endParaRPr lang="en-GB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FF52C-036C-9140-8A83-D08401C5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7832" y="6356350"/>
            <a:ext cx="88596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D9D497-0EA1-E648-A3E1-C9259C3878DC}" type="slidenum">
              <a:rPr lang="en-GB" smtClean="0"/>
              <a:pPr>
                <a:spcAft>
                  <a:spcPts val="600"/>
                </a:spcAft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829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13FE0-912D-9740-A4F1-B5562068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Important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ADA39-2BC7-B840-88DF-D41D8071B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/>
          </a:bodyPr>
          <a:lstStyle/>
          <a:p>
            <a:r>
              <a:rPr lang="en-GB" sz="2800" dirty="0"/>
              <a:t>Please log in to Moodle and carefully review then respond to the </a:t>
            </a:r>
            <a:r>
              <a:rPr lang="en-GB" sz="2800" b="1" dirty="0"/>
              <a:t>Photo Policy Acknowledgement</a:t>
            </a:r>
            <a:r>
              <a:rPr lang="en-GB" sz="2800" dirty="0"/>
              <a:t>. You won’t be able to get credit for other activities until you do so!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D90568-C012-3A9F-7793-271D7DBDC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43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CEC5-EC73-6741-83B3-21BFC2353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</a:t>
            </a:r>
            <a:r>
              <a:rPr lang="en-US" dirty="0"/>
              <a:t>: Admiring the Sunset for Credit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95033-295A-DA46-A9B2-CB096E885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443" y="1690688"/>
            <a:ext cx="11203113" cy="48021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You can do either the sunset OR sunrise, </a:t>
            </a:r>
            <a:r>
              <a:rPr lang="en-US" b="1" u="sng" dirty="0"/>
              <a:t>as long as you are consistent for all pictures</a:t>
            </a:r>
            <a:r>
              <a:rPr lang="en-US" dirty="0"/>
              <a:t>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Pick a spot that: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You can </a:t>
            </a:r>
            <a:r>
              <a:rPr lang="en-US" b="1" dirty="0"/>
              <a:t>get to again</a:t>
            </a:r>
            <a:r>
              <a:rPr lang="en-US" dirty="0"/>
              <a:t> regularly later in the semester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Has a </a:t>
            </a:r>
            <a:r>
              <a:rPr lang="en-US" b="1" dirty="0"/>
              <a:t>clear view</a:t>
            </a:r>
            <a:r>
              <a:rPr lang="en-US" dirty="0"/>
              <a:t> of the horizon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The sunset(/sunrise) will shift along the horizon over time, so keep that in mind. In the spring(/autumn), the sunset with shift north(/south), which is to the </a:t>
            </a:r>
            <a:r>
              <a:rPr lang="en-US" b="1" dirty="0"/>
              <a:t>right(/left)</a:t>
            </a:r>
            <a:r>
              <a:rPr lang="en-US" dirty="0"/>
              <a:t>, and vice versa for the sunrise.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Has </a:t>
            </a:r>
            <a:r>
              <a:rPr lang="en-US" b="1" dirty="0"/>
              <a:t>features on the horizon</a:t>
            </a:r>
            <a:r>
              <a:rPr lang="en-US" dirty="0"/>
              <a:t> that allow you to pinpoint how the sunset moves over time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An ocean view isn’t useful unless there are fixed features you can use, like islands.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You will </a:t>
            </a:r>
            <a:r>
              <a:rPr lang="en-US" b="1" dirty="0"/>
              <a:t>precisely document</a:t>
            </a:r>
            <a:r>
              <a:rPr lang="en-US" dirty="0"/>
              <a:t> so others can replicate your pictures.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D628A-BAE6-1C99-86CB-2844AD1D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64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F7A7A-8C16-064D-8E92-3165A28E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</a:t>
            </a:r>
            <a:r>
              <a:rPr lang="en-US" dirty="0"/>
              <a:t>: Admiring the Sunset for Credit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693AA-E187-C14E-9119-6BCD1B0B3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en-US" dirty="0"/>
              <a:t>Take a picture: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With your camera </a:t>
            </a:r>
            <a:r>
              <a:rPr lang="en-US" b="1" dirty="0"/>
              <a:t>zoomed out</a:t>
            </a:r>
            <a:r>
              <a:rPr lang="en-US" dirty="0"/>
              <a:t> to zoom factor 1x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Within </a:t>
            </a:r>
            <a:r>
              <a:rPr lang="en-US" b="1" dirty="0"/>
              <a:t>about 5 degrees of the horizon</a:t>
            </a:r>
            <a:endParaRPr lang="en-US" dirty="0"/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In which the Sun’s </a:t>
            </a:r>
            <a:r>
              <a:rPr lang="en-US" b="1" dirty="0"/>
              <a:t>azimuth can be clearly discerned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Don’t delete failed pictures!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en-US" dirty="0"/>
              <a:t>Take pictures that </a:t>
            </a:r>
            <a:r>
              <a:rPr lang="en-US" b="1" dirty="0"/>
              <a:t>precisely document</a:t>
            </a:r>
            <a:r>
              <a:rPr lang="en-US" dirty="0"/>
              <a:t> the position you took your picture from.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5A9CD7-E6DA-FF83-85A7-1897A354D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586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outdoor, sky, grass, tree&#10;&#10;Description automatically generated">
            <a:extLst>
              <a:ext uri="{FF2B5EF4-FFF2-40B4-BE49-F238E27FC236}">
                <a16:creationId xmlns:a16="http://schemas.microsoft.com/office/drawing/2014/main" id="{D1EADBCD-40DC-0E48-841B-B48278AAD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977" b="-2"/>
          <a:stretch/>
        </p:blipFill>
        <p:spPr>
          <a:xfrm flipH="1">
            <a:off x="120811" y="1517309"/>
            <a:ext cx="4372319" cy="425874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640D6BC-5098-4753-8FEA-CA2AC263C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66" y="21734"/>
            <a:ext cx="4671232" cy="1495575"/>
          </a:xfrm>
        </p:spPr>
        <p:txBody>
          <a:bodyPr/>
          <a:lstStyle/>
          <a:p>
            <a:r>
              <a:rPr lang="en-US" dirty="0"/>
              <a:t>Workable Pictures for Sunset Project</a:t>
            </a:r>
          </a:p>
        </p:txBody>
      </p:sp>
      <p:pic>
        <p:nvPicPr>
          <p:cNvPr id="3074" name="Picture 2" descr="What are sun pillars or light pillars? | Earth | EarthSky">
            <a:extLst>
              <a:ext uri="{FF2B5EF4-FFF2-40B4-BE49-F238E27FC236}">
                <a16:creationId xmlns:a16="http://schemas.microsoft.com/office/drawing/2014/main" id="{D0C47E16-1066-48F0-9118-D40FEAF08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260" y="161577"/>
            <a:ext cx="5054355" cy="3367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439C725E-CD5B-4AD7-8429-7D1B62EB0C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030F87-F3AF-4AA3-BC2F-8A3D705F3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1866" y="3380787"/>
            <a:ext cx="5218094" cy="34806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6C7A78-7124-442C-B95A-C87448A9CFAC}"/>
              </a:ext>
            </a:extLst>
          </p:cNvPr>
          <p:cNvSpPr txBox="1"/>
          <p:nvPr/>
        </p:nvSpPr>
        <p:spPr>
          <a:xfrm>
            <a:off x="6692260" y="161577"/>
            <a:ext cx="5054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little after sunset, but “sun pillar” lets you determine Sun’s azimuth.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E9DD20-0FE4-4599-85E4-67B0D0A55259}"/>
              </a:ext>
            </a:extLst>
          </p:cNvPr>
          <p:cNvSpPr txBox="1"/>
          <p:nvPr/>
        </p:nvSpPr>
        <p:spPr>
          <a:xfrm>
            <a:off x="4537733" y="3438177"/>
            <a:ext cx="4898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Sun is behind a cloud, but “sun beams” point back to its position.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CC4B8-D855-E0AB-E7DD-8CF5CDA47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63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lean Sunset Over Sea Photograph by Marco Sales">
            <a:extLst>
              <a:ext uri="{FF2B5EF4-FFF2-40B4-BE49-F238E27FC236}">
                <a16:creationId xmlns:a16="http://schemas.microsoft.com/office/drawing/2014/main" id="{80BA534D-9930-48AE-B594-E6CFA246E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7" y="3798036"/>
            <a:ext cx="4434150" cy="29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d afternoon sun Stock Photo - Alamy">
            <a:extLst>
              <a:ext uri="{FF2B5EF4-FFF2-40B4-BE49-F238E27FC236}">
                <a16:creationId xmlns:a16="http://schemas.microsoft.com/office/drawing/2014/main" id="{5A5C373C-F69F-45D0-90DB-44EF598605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2" r="11018" b="11932"/>
          <a:stretch/>
        </p:blipFill>
        <p:spPr bwMode="auto">
          <a:xfrm>
            <a:off x="8680940" y="2574408"/>
            <a:ext cx="3511060" cy="417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field with trees and a house in the background&#10;&#10;Description automatically generated with low confidence">
            <a:extLst>
              <a:ext uri="{FF2B5EF4-FFF2-40B4-BE49-F238E27FC236}">
                <a16:creationId xmlns:a16="http://schemas.microsoft.com/office/drawing/2014/main" id="{4C6FB4E6-167C-4D3D-97DB-2AD3060A7F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749" r="-2" b="31200"/>
          <a:stretch/>
        </p:blipFill>
        <p:spPr>
          <a:xfrm>
            <a:off x="1963465" y="1592807"/>
            <a:ext cx="4252688" cy="28380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D5E1B4-2C71-460B-AC80-C1DA4FA4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23" y="-146422"/>
            <a:ext cx="3934522" cy="2043538"/>
          </a:xfrm>
        </p:spPr>
        <p:txBody>
          <a:bodyPr/>
          <a:lstStyle/>
          <a:p>
            <a:r>
              <a:rPr lang="en-US" dirty="0"/>
              <a:t>Pretty Pictures with Problems!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3CCD21-80A9-49BF-9382-BF222A030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8006"/>
            <a:ext cx="3283022" cy="49206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369C91-B5CD-4F92-8837-9E2AEABADEE0}"/>
              </a:ext>
            </a:extLst>
          </p:cNvPr>
          <p:cNvSpPr txBox="1"/>
          <p:nvPr/>
        </p:nvSpPr>
        <p:spPr>
          <a:xfrm>
            <a:off x="115437" y="6201352"/>
            <a:ext cx="3205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 features on horizon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29C4B-40BC-400A-816B-091E9FF5C633}"/>
              </a:ext>
            </a:extLst>
          </p:cNvPr>
          <p:cNvSpPr txBox="1"/>
          <p:nvPr/>
        </p:nvSpPr>
        <p:spPr>
          <a:xfrm>
            <a:off x="2008787" y="3946127"/>
            <a:ext cx="3205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Can’t tell Sun’s azimuth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FB464-1108-4891-8E22-1C75B2E7AAF9}"/>
              </a:ext>
            </a:extLst>
          </p:cNvPr>
          <p:cNvSpPr txBox="1"/>
          <p:nvPr/>
        </p:nvSpPr>
        <p:spPr>
          <a:xfrm>
            <a:off x="6216153" y="4015376"/>
            <a:ext cx="3205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Not enough horizon to view Sun on later dates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D1BCA7-A667-4B84-BBF5-0FFFC0D839BA}"/>
              </a:ext>
            </a:extLst>
          </p:cNvPr>
          <p:cNvSpPr txBox="1"/>
          <p:nvPr/>
        </p:nvSpPr>
        <p:spPr>
          <a:xfrm>
            <a:off x="8786593" y="6292471"/>
            <a:ext cx="351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Not near enough horizon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839144-EB3E-53E4-2F20-61A13B161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68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ild standing on a rock&#10;&#10;Description automatically generated with medium confidence">
            <a:extLst>
              <a:ext uri="{FF2B5EF4-FFF2-40B4-BE49-F238E27FC236}">
                <a16:creationId xmlns:a16="http://schemas.microsoft.com/office/drawing/2014/main" id="{7FB97D0D-27AE-1A49-9D2D-685ECB63AA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6287" r="-1" b="19743"/>
          <a:stretch/>
        </p:blipFill>
        <p:spPr>
          <a:xfrm>
            <a:off x="3872831" y="3636729"/>
            <a:ext cx="3424489" cy="3011452"/>
          </a:xfrm>
          <a:prstGeom prst="rect">
            <a:avLst/>
          </a:prstGeom>
        </p:spPr>
      </p:pic>
      <p:pic>
        <p:nvPicPr>
          <p:cNvPr id="2050" name="Picture 2" descr="Manhole Feet High Resolution Stock Photography and Images - Alamy">
            <a:extLst>
              <a:ext uri="{FF2B5EF4-FFF2-40B4-BE49-F238E27FC236}">
                <a16:creationId xmlns:a16="http://schemas.microsoft.com/office/drawing/2014/main" id="{7AD2D915-B184-4074-B507-A82FDB88A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 bwMode="auto">
          <a:xfrm>
            <a:off x="7668414" y="3975239"/>
            <a:ext cx="3638643" cy="2414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6935E8-65D7-44FA-A492-272A7846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51" y="185194"/>
            <a:ext cx="3634160" cy="1982653"/>
          </a:xfrm>
        </p:spPr>
        <p:txBody>
          <a:bodyPr>
            <a:normAutofit/>
          </a:bodyPr>
          <a:lstStyle/>
          <a:p>
            <a:r>
              <a:rPr lang="en-US" dirty="0"/>
              <a:t>Documenting your location…</a:t>
            </a:r>
          </a:p>
        </p:txBody>
      </p:sp>
      <p:pic>
        <p:nvPicPr>
          <p:cNvPr id="2052" name="Picture 4" descr="Feet On Grass Pictures | Download Free Images on Unsplash">
            <a:extLst>
              <a:ext uri="{FF2B5EF4-FFF2-40B4-BE49-F238E27FC236}">
                <a16:creationId xmlns:a16="http://schemas.microsoft.com/office/drawing/2014/main" id="{1CF919B5-49A7-4E5F-93BE-8DAE5F16E3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140" b="9919"/>
          <a:stretch/>
        </p:blipFill>
        <p:spPr bwMode="auto">
          <a:xfrm>
            <a:off x="7668415" y="365125"/>
            <a:ext cx="3638643" cy="3271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child standing on a rock&#10;&#10;Description automatically generated with medium confidence">
            <a:extLst>
              <a:ext uri="{FF2B5EF4-FFF2-40B4-BE49-F238E27FC236}">
                <a16:creationId xmlns:a16="http://schemas.microsoft.com/office/drawing/2014/main" id="{E1B58969-4ADA-44B4-8D02-68916DA6C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9" t="36287" r="32603" b="49454"/>
          <a:stretch/>
        </p:blipFill>
        <p:spPr>
          <a:xfrm>
            <a:off x="3952140" y="508592"/>
            <a:ext cx="3345179" cy="30114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1DE5445-3168-4A32-9EFD-2D53C49AEE4C}"/>
              </a:ext>
            </a:extLst>
          </p:cNvPr>
          <p:cNvCxnSpPr/>
          <p:nvPr/>
        </p:nvCxnSpPr>
        <p:spPr>
          <a:xfrm>
            <a:off x="4239269" y="917739"/>
            <a:ext cx="2351314" cy="201735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06CA2E-FE2C-4023-AE39-549C27870E27}"/>
              </a:ext>
            </a:extLst>
          </p:cNvPr>
          <p:cNvCxnSpPr>
            <a:cxnSpLocks/>
          </p:cNvCxnSpPr>
          <p:nvPr/>
        </p:nvCxnSpPr>
        <p:spPr>
          <a:xfrm flipV="1">
            <a:off x="4239269" y="1244312"/>
            <a:ext cx="2481943" cy="149643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547124-5ADE-4D0B-B4D5-234892B62305}"/>
              </a:ext>
            </a:extLst>
          </p:cNvPr>
          <p:cNvCxnSpPr/>
          <p:nvPr/>
        </p:nvCxnSpPr>
        <p:spPr>
          <a:xfrm>
            <a:off x="8126532" y="1095392"/>
            <a:ext cx="2351314" cy="201735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C6F3D1-864F-4EE9-B52C-BCC4A7A58FB2}"/>
              </a:ext>
            </a:extLst>
          </p:cNvPr>
          <p:cNvCxnSpPr>
            <a:cxnSpLocks/>
          </p:cNvCxnSpPr>
          <p:nvPr/>
        </p:nvCxnSpPr>
        <p:spPr>
          <a:xfrm flipV="1">
            <a:off x="8126532" y="1421965"/>
            <a:ext cx="2481943" cy="149643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EF6E1D2-60F7-D9A5-8520-1A7AF71B3072}"/>
              </a:ext>
            </a:extLst>
          </p:cNvPr>
          <p:cNvSpPr txBox="1"/>
          <p:nvPr/>
        </p:nvSpPr>
        <p:spPr>
          <a:xfrm>
            <a:off x="187350" y="2321960"/>
            <a:ext cx="363416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/>
              <a:t>You will probably need to show a picture of a map </a:t>
            </a:r>
            <a:r>
              <a:rPr lang="en-US" sz="2400" b="1" dirty="0"/>
              <a:t>along with</a:t>
            </a:r>
            <a:r>
              <a:rPr lang="en-US" sz="2400" dirty="0"/>
              <a:t> photos that show where you were standing </a:t>
            </a:r>
            <a:r>
              <a:rPr lang="en-US" sz="2400" b="1" dirty="0"/>
              <a:t>clearly</a:t>
            </a:r>
            <a:r>
              <a:rPr lang="en-US" sz="2400" dirty="0"/>
              <a:t>.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Someone else should be able to return to the </a:t>
            </a:r>
            <a:r>
              <a:rPr lang="en-US" sz="2400" b="1" dirty="0"/>
              <a:t>exact same spot</a:t>
            </a:r>
            <a:r>
              <a:rPr lang="en-US" sz="2400" dirty="0"/>
              <a:t> to take a follow-up picture.</a:t>
            </a:r>
            <a:endParaRPr lang="en-GB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3FEB06-FD5A-70D1-90CF-3E266E437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31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sunset, clouds&#10;&#10;Description automatically generated">
            <a:extLst>
              <a:ext uri="{FF2B5EF4-FFF2-40B4-BE49-F238E27FC236}">
                <a16:creationId xmlns:a16="http://schemas.microsoft.com/office/drawing/2014/main" id="{622C1C72-7706-D040-8EA8-28F2015FE2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8" b="40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9E8C8D-D2A5-D242-8305-DEFB878C5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160" y="10"/>
            <a:ext cx="7126820" cy="2635136"/>
          </a:xfrm>
          <a:solidFill>
            <a:srgbClr val="2B242F">
              <a:alpha val="54902"/>
            </a:srgb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457200" indent="-457200"/>
            <a:r>
              <a:rPr lang="en-US" sz="4000" b="1" dirty="0">
                <a:solidFill>
                  <a:schemeClr val="bg1"/>
                </a:solidFill>
              </a:rPr>
              <a:t>  </a:t>
            </a:r>
            <a:r>
              <a:rPr lang="en-US" sz="4000" b="1" u="sng" dirty="0">
                <a:solidFill>
                  <a:schemeClr val="bg1"/>
                </a:solidFill>
                <a:latin typeface="+mn-lt"/>
              </a:rPr>
              <a:t>Due dates:</a:t>
            </a:r>
            <a:br>
              <a:rPr lang="en-US" sz="4000" b="1" u="sng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 Mar – camera calibration grids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11 Mar – 1st sunset picture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19 Apr – project submission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   including </a:t>
            </a:r>
            <a:r>
              <a:rPr lang="en-US" sz="4000" b="1" u="sng" dirty="0">
                <a:solidFill>
                  <a:schemeClr val="bg1"/>
                </a:solidFill>
                <a:latin typeface="+mn-lt"/>
              </a:rPr>
              <a:t>2 more</a:t>
            </a:r>
            <a:r>
              <a:rPr lang="en-US" sz="4000" b="1" dirty="0">
                <a:solidFill>
                  <a:schemeClr val="bg1"/>
                </a:solidFill>
                <a:latin typeface="+mn-lt"/>
              </a:rPr>
              <a:t> sunset pictures</a:t>
            </a:r>
            <a:endParaRPr lang="en-US" sz="4000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2F2C2-35B3-47D4-A53D-6C0497E27ECE}"/>
              </a:ext>
            </a:extLst>
          </p:cNvPr>
          <p:cNvSpPr txBox="1"/>
          <p:nvPr/>
        </p:nvSpPr>
        <p:spPr>
          <a:xfrm>
            <a:off x="0" y="6304723"/>
            <a:ext cx="1450428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Yvonne Ban</a:t>
            </a:r>
          </a:p>
          <a:p>
            <a:r>
              <a:rPr lang="en-US" sz="1000">
                <a:solidFill>
                  <a:schemeClr val="bg1"/>
                </a:solidFill>
              </a:rPr>
              <a:t>Arizona</a:t>
            </a:r>
            <a:endParaRPr lang="en-US"/>
          </a:p>
          <a:p>
            <a:r>
              <a:rPr lang="en-US" sz="1000">
                <a:solidFill>
                  <a:schemeClr val="bg1"/>
                </a:solidFill>
              </a:rPr>
              <a:t>20 May 2017</a:t>
            </a:r>
            <a:endParaRPr lang="en-US" sz="100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648FEA-7BE3-42A9-19C1-4F2054F6E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55BE0-002F-D742-9E82-A20EAD3AFE0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821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7EDD-7854-534D-A9E3-C45A2A057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292"/>
            <a:ext cx="10515600" cy="1325563"/>
          </a:xfrm>
        </p:spPr>
        <p:txBody>
          <a:bodyPr/>
          <a:lstStyle/>
          <a:p>
            <a:r>
              <a:rPr lang="en-GB" dirty="0"/>
              <a:t>Sunset Project: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3776-FD13-AB4C-B910-3798CE385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855"/>
            <a:ext cx="10515592" cy="448627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should have gotten your </a:t>
            </a:r>
            <a:r>
              <a:rPr lang="en-GB" b="1" dirty="0"/>
              <a:t>first</a:t>
            </a:r>
            <a:r>
              <a:rPr lang="en-GB" dirty="0"/>
              <a:t> sunset/sunrise photo.</a:t>
            </a:r>
          </a:p>
          <a:p>
            <a:pPr lvl="1"/>
            <a:r>
              <a:rPr lang="en-GB" dirty="0"/>
              <a:t>Bonus point for submitting by Mar 11!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Get a second photo </a:t>
            </a:r>
            <a:r>
              <a:rPr lang="en-GB" b="1" dirty="0"/>
              <a:t>at least a week</a:t>
            </a:r>
            <a:r>
              <a:rPr lang="en-GB" dirty="0"/>
              <a:t> after the first, from the same location.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Get a third photo </a:t>
            </a:r>
            <a:r>
              <a:rPr lang="en-GB" b="1" dirty="0"/>
              <a:t>at least 4 weeks </a:t>
            </a:r>
            <a:r>
              <a:rPr lang="en-GB" dirty="0"/>
              <a:t>after the first, also from the same location.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FE09E-B8F3-5442-989B-3B2A601A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8</a:t>
            </a:fld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17D8351-D125-0B4A-825A-BC90D869220E}"/>
              </a:ext>
            </a:extLst>
          </p:cNvPr>
          <p:cNvGrpSpPr/>
          <p:nvPr/>
        </p:nvGrpSpPr>
        <p:grpSpPr>
          <a:xfrm>
            <a:off x="1264792" y="3377517"/>
            <a:ext cx="9662416" cy="3343958"/>
            <a:chOff x="947791" y="1387683"/>
            <a:chExt cx="9662416" cy="3343958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290C45C1-BB76-D44D-85FC-D881853F89E4}"/>
                </a:ext>
              </a:extLst>
            </p:cNvPr>
            <p:cNvSpPr/>
            <p:nvPr/>
          </p:nvSpPr>
          <p:spPr>
            <a:xfrm>
              <a:off x="1595920" y="2402440"/>
              <a:ext cx="1804826" cy="719191"/>
            </a:xfrm>
            <a:prstGeom prst="rightArrow">
              <a:avLst/>
            </a:prstGeom>
            <a:solidFill>
              <a:schemeClr val="accent2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1 week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3C6D3C-01AA-1347-9D00-711148D798BD}"/>
                </a:ext>
              </a:extLst>
            </p:cNvPr>
            <p:cNvSpPr/>
            <p:nvPr/>
          </p:nvSpPr>
          <p:spPr>
            <a:xfrm>
              <a:off x="1595919" y="4366516"/>
              <a:ext cx="9000161" cy="365125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dirty="0">
                  <a:solidFill>
                    <a:schemeClr val="bg1"/>
                  </a:solidFill>
                </a:rPr>
                <a:t>time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4C21F1C-9EC8-DF46-8BC3-9E3491FC9C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00746" y="1849348"/>
              <a:ext cx="0" cy="288229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39DCD905-69E4-1541-BB7C-54806FF9BCB6}"/>
                </a:ext>
              </a:extLst>
            </p:cNvPr>
            <p:cNvSpPr/>
            <p:nvPr/>
          </p:nvSpPr>
          <p:spPr>
            <a:xfrm>
              <a:off x="1595919" y="3349375"/>
              <a:ext cx="7198759" cy="719191"/>
            </a:xfrm>
            <a:prstGeom prst="rightArrow">
              <a:avLst/>
            </a:prstGeom>
            <a:solidFill>
              <a:srgbClr val="C0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4 weeks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00E8FDE9-EF03-9F48-8E28-200533C9E207}"/>
                </a:ext>
              </a:extLst>
            </p:cNvPr>
            <p:cNvCxnSpPr/>
            <p:nvPr/>
          </p:nvCxnSpPr>
          <p:spPr>
            <a:xfrm flipV="1">
              <a:off x="1595919" y="1849348"/>
              <a:ext cx="0" cy="288229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7CD840-B17D-3941-B0C3-DF6071024556}"/>
                </a:ext>
              </a:extLst>
            </p:cNvPr>
            <p:cNvSpPr txBox="1"/>
            <p:nvPr/>
          </p:nvSpPr>
          <p:spPr>
            <a:xfrm>
              <a:off x="947791" y="1387683"/>
              <a:ext cx="12962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/>
                <a:t>1</a:t>
              </a:r>
              <a:r>
                <a:rPr lang="en-GB" sz="2400" baseline="30000" dirty="0"/>
                <a:t>st</a:t>
              </a:r>
              <a:r>
                <a:rPr lang="en-GB" sz="2400" dirty="0"/>
                <a:t> photo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EE407F-73C9-9744-AE5C-73A7D0AEE750}"/>
                </a:ext>
              </a:extLst>
            </p:cNvPr>
            <p:cNvSpPr txBox="1"/>
            <p:nvPr/>
          </p:nvSpPr>
          <p:spPr>
            <a:xfrm>
              <a:off x="3400746" y="1943863"/>
              <a:ext cx="13784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/>
                <a:t>2</a:t>
              </a:r>
              <a:r>
                <a:rPr lang="en-GB" sz="2400" baseline="30000" dirty="0"/>
                <a:t>nd</a:t>
              </a:r>
              <a:r>
                <a:rPr lang="en-GB" sz="2400" dirty="0"/>
                <a:t> photo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E1E717-2560-CB40-898C-CDC6AF1B1D8C}"/>
                </a:ext>
              </a:extLst>
            </p:cNvPr>
            <p:cNvSpPr txBox="1"/>
            <p:nvPr/>
          </p:nvSpPr>
          <p:spPr>
            <a:xfrm>
              <a:off x="8805381" y="1940775"/>
              <a:ext cx="13784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/>
                <a:t>3</a:t>
              </a:r>
              <a:r>
                <a:rPr lang="en-GB" sz="2400" baseline="30000" dirty="0"/>
                <a:t>rd</a:t>
              </a:r>
              <a:r>
                <a:rPr lang="en-GB" sz="2400" dirty="0"/>
                <a:t> photo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B4E6D45-BF32-5542-BA35-BA8586317D38}"/>
                </a:ext>
              </a:extLst>
            </p:cNvPr>
            <p:cNvCxnSpPr/>
            <p:nvPr/>
          </p:nvCxnSpPr>
          <p:spPr>
            <a:xfrm flipV="1">
              <a:off x="8796387" y="1849348"/>
              <a:ext cx="0" cy="288229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3FAC0110-FFDC-8946-89F3-35824F867BB2}"/>
                </a:ext>
              </a:extLst>
            </p:cNvPr>
            <p:cNvSpPr/>
            <p:nvPr/>
          </p:nvSpPr>
          <p:spPr>
            <a:xfrm>
              <a:off x="3400746" y="2402440"/>
              <a:ext cx="1804826" cy="719191"/>
            </a:xfrm>
            <a:prstGeom prst="rightArrow">
              <a:avLst/>
            </a:prstGeom>
            <a:solidFill>
              <a:schemeClr val="accent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8296BA37-6EA6-9740-BA5C-F7A67A6E5A30}"/>
                </a:ext>
              </a:extLst>
            </p:cNvPr>
            <p:cNvSpPr/>
            <p:nvPr/>
          </p:nvSpPr>
          <p:spPr>
            <a:xfrm>
              <a:off x="8805381" y="3349374"/>
              <a:ext cx="1804826" cy="719191"/>
            </a:xfrm>
            <a:prstGeom prst="rightArrow">
              <a:avLst/>
            </a:prstGeom>
            <a:solidFill>
              <a:schemeClr val="accent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1636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867</Words>
  <Application>Microsoft Macintosh PowerPoint</Application>
  <PresentationFormat>Widescreen</PresentationFormat>
  <Paragraphs>92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Astronomy 100/1 Lab Sunset Photo Project</vt:lpstr>
      <vt:lpstr>Important Policies</vt:lpstr>
      <vt:lpstr>Project: Admiring the Sunset for Credit</vt:lpstr>
      <vt:lpstr>Project: Admiring the Sunset for Credit</vt:lpstr>
      <vt:lpstr>Workable Pictures for Sunset Project</vt:lpstr>
      <vt:lpstr>Pretty Pictures with Problems!</vt:lpstr>
      <vt:lpstr>Documenting your location…</vt:lpstr>
      <vt:lpstr>  Due dates: 1 Mar – camera calibration grids 11 Mar – 1st sunset picture 19 Apr – project submission    including 2 more sunset pictures</vt:lpstr>
      <vt:lpstr>Sunset Project: Part 2</vt:lpstr>
      <vt:lpstr>Sunset project: Part 2</vt:lpstr>
      <vt:lpstr>Sunset Project – Final Report</vt:lpstr>
      <vt:lpstr>Sunset project: Part 2</vt:lpstr>
      <vt:lpstr>Sunset Project – Final Report</vt:lpstr>
      <vt:lpstr>Tempus fugit…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Lab Sunset Photo Project</dc:title>
  <dc:creator>Yiwen Ban</dc:creator>
  <cp:lastModifiedBy>Yiwen Ban</cp:lastModifiedBy>
  <cp:revision>7</cp:revision>
  <dcterms:created xsi:type="dcterms:W3CDTF">2022-06-01T07:59:56Z</dcterms:created>
  <dcterms:modified xsi:type="dcterms:W3CDTF">2022-06-01T08:33:28Z</dcterms:modified>
</cp:coreProperties>
</file>

<file path=docProps/thumbnail.jpeg>
</file>